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60" r:id="rId5"/>
    <p:sldId id="264" r:id="rId6"/>
    <p:sldId id="267" r:id="rId7"/>
    <p:sldId id="266" r:id="rId8"/>
    <p:sldId id="270" r:id="rId9"/>
    <p:sldId id="271" r:id="rId10"/>
    <p:sldId id="268" r:id="rId11"/>
    <p:sldId id="261" r:id="rId12"/>
    <p:sldId id="263" r:id="rId13"/>
    <p:sldId id="269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:a="http://schemas.openxmlformats.org/drawingml/2006/main" xmlns:r="http://schemas.openxmlformats.org/officeDocument/2006/relationships" xmlns:p="http://schemas.openxmlformats.org/presentationml/2006/main" xmlns="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E285-444D-4C0C-8BFA-BDB311F86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F17EBE-DCEA-5640-B5EF-B0CBFC45875D}" type="datetimeFigureOut">
              <a:rPr lang="en-US" smtClean="0"/>
              <a:pPr/>
              <a:t>1/26/15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A9BA1ED-F0E7-DD4C-B400-D6DEFA0D574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Capstone Proposal:</a:t>
            </a:r>
            <a:br>
              <a:rPr lang="en-US" sz="6000" dirty="0" smtClean="0"/>
            </a:br>
            <a:r>
              <a:rPr lang="en-US" sz="6000" dirty="0" smtClean="0"/>
              <a:t>Underwater Glider Audio Recorder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486464"/>
          </a:xfrm>
        </p:spPr>
        <p:txBody>
          <a:bodyPr>
            <a:normAutofit/>
          </a:bodyPr>
          <a:lstStyle/>
          <a:p>
            <a:r>
              <a:rPr lang="en-US" dirty="0" smtClean="0"/>
              <a:t>Sponsor: </a:t>
            </a:r>
            <a:r>
              <a:rPr lang="en-US" dirty="0" err="1" smtClean="0"/>
              <a:t>Metron</a:t>
            </a:r>
            <a:r>
              <a:rPr lang="en-US" dirty="0" smtClean="0"/>
              <a:t>, Dr. John </a:t>
            </a:r>
            <a:r>
              <a:rPr lang="en-US" dirty="0" err="1" smtClean="0"/>
              <a:t>Gebbie</a:t>
            </a:r>
            <a:endParaRPr lang="en-US" dirty="0" smtClean="0"/>
          </a:p>
          <a:p>
            <a:r>
              <a:rPr lang="en-US" dirty="0" smtClean="0"/>
              <a:t>Team Members: Chelsea Throop</a:t>
            </a:r>
          </a:p>
          <a:p>
            <a:r>
              <a:rPr lang="en-US" dirty="0" smtClean="0"/>
              <a:t>Trevor Conant</a:t>
            </a:r>
          </a:p>
          <a:p>
            <a:r>
              <a:rPr lang="en-US" dirty="0" err="1" smtClean="0"/>
              <a:t>Phu</a:t>
            </a:r>
            <a:r>
              <a:rPr lang="en-US" dirty="0" smtClean="0"/>
              <a:t> Nguyen</a:t>
            </a:r>
          </a:p>
          <a:p>
            <a:r>
              <a:rPr lang="en-US" dirty="0" err="1" smtClean="0"/>
              <a:t>Saida</a:t>
            </a:r>
            <a:r>
              <a:rPr lang="en-US" dirty="0" smtClean="0"/>
              <a:t> </a:t>
            </a:r>
            <a:r>
              <a:rPr lang="en-US" dirty="0" err="1" smtClean="0"/>
              <a:t>Akhter</a:t>
            </a:r>
            <a:endParaRPr lang="en-US" dirty="0"/>
          </a:p>
        </p:txBody>
      </p:sp>
      <p:pic>
        <p:nvPicPr>
          <p:cNvPr id="4" name="Picture 3" descr="Clyde_130919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216400"/>
            <a:ext cx="31496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components of software</a:t>
            </a:r>
          </a:p>
          <a:p>
            <a:pPr lvl="1"/>
            <a:r>
              <a:rPr lang="en-US" dirty="0" smtClean="0"/>
              <a:t>Pre-Mission user interface</a:t>
            </a:r>
          </a:p>
          <a:p>
            <a:pPr lvl="1"/>
            <a:r>
              <a:rPr lang="en-US" dirty="0" smtClean="0"/>
              <a:t>In-Mission recording schedule control</a:t>
            </a:r>
          </a:p>
          <a:p>
            <a:pPr lvl="1"/>
            <a:r>
              <a:rPr lang="en-US" dirty="0" smtClean="0"/>
              <a:t>Post-Mission data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Pre-Mission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interface : command line or GUI</a:t>
            </a:r>
          </a:p>
          <a:p>
            <a:pPr lvl="1"/>
            <a:r>
              <a:rPr lang="en-US" dirty="0" smtClean="0"/>
              <a:t>Allow user to program the schedule by inputting: </a:t>
            </a:r>
          </a:p>
          <a:p>
            <a:pPr lvl="2"/>
            <a:r>
              <a:rPr lang="en-US" dirty="0" smtClean="0"/>
              <a:t>recording and stand-by interval </a:t>
            </a:r>
          </a:p>
          <a:p>
            <a:pPr lvl="2"/>
            <a:r>
              <a:rPr lang="en-US" dirty="0" smtClean="0"/>
              <a:t>sample rate </a:t>
            </a:r>
          </a:p>
          <a:p>
            <a:pPr lvl="2"/>
            <a:r>
              <a:rPr lang="en-US" dirty="0" smtClean="0"/>
              <a:t>delay for start</a:t>
            </a:r>
          </a:p>
          <a:p>
            <a:pPr lvl="1"/>
            <a:r>
              <a:rPr lang="en-US" dirty="0" smtClean="0"/>
              <a:t>Confirm the schedule if the inputs are “good”</a:t>
            </a:r>
          </a:p>
          <a:p>
            <a:pPr lvl="1"/>
            <a:r>
              <a:rPr lang="en-US" dirty="0" smtClean="0"/>
              <a:t>Estimate maximum operation time of the system</a:t>
            </a:r>
          </a:p>
          <a:p>
            <a:pPr lvl="1"/>
            <a:r>
              <a:rPr lang="en-US" dirty="0" smtClean="0"/>
              <a:t>Set the operation parameters for the system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In-Mission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Control the operation as per </a:t>
            </a:r>
            <a:r>
              <a:rPr lang="en-US" dirty="0" err="1" smtClean="0"/>
              <a:t>programed</a:t>
            </a:r>
            <a:r>
              <a:rPr lang="en-US" dirty="0" smtClean="0"/>
              <a:t> schedule</a:t>
            </a:r>
          </a:p>
          <a:p>
            <a:r>
              <a:rPr lang="en-US" dirty="0" smtClean="0"/>
              <a:t>Manage the data storage </a:t>
            </a:r>
          </a:p>
          <a:p>
            <a:pPr lvl="1"/>
            <a:r>
              <a:rPr lang="en-US" dirty="0" smtClean="0"/>
              <a:t>Store data to SD card</a:t>
            </a:r>
          </a:p>
          <a:p>
            <a:pPr lvl="1"/>
            <a:r>
              <a:rPr lang="en-US" dirty="0" smtClean="0"/>
              <a:t>Switch to the next available SD card when existing card “full”</a:t>
            </a:r>
          </a:p>
          <a:p>
            <a:pPr lvl="1"/>
            <a:r>
              <a:rPr lang="en-US" dirty="0" smtClean="0"/>
              <a:t>Reset power of  “</a:t>
            </a:r>
            <a:r>
              <a:rPr lang="en-US" dirty="0" err="1" smtClean="0"/>
              <a:t>mainboard</a:t>
            </a:r>
            <a:r>
              <a:rPr lang="en-US" dirty="0" smtClean="0"/>
              <a:t>” to direct the data to targeted SD card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909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 Post-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Display list of audio files</a:t>
            </a:r>
          </a:p>
          <a:p>
            <a:r>
              <a:rPr lang="en-US" dirty="0" smtClean="0"/>
              <a:t>Allow user to playback the records</a:t>
            </a:r>
          </a:p>
          <a:p>
            <a:r>
              <a:rPr lang="en-US" dirty="0" smtClean="0"/>
              <a:t>Display the spectrogram and plots for analysis</a:t>
            </a:r>
          </a:p>
          <a:p>
            <a:endParaRPr lang="en-US" dirty="0"/>
          </a:p>
        </p:txBody>
      </p:sp>
      <p:pic>
        <p:nvPicPr>
          <p:cNvPr id="4" name="Picture 3" descr="Screen Shot 2015-01-26 at 1.38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3926322"/>
            <a:ext cx="6616700" cy="2753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pic>
        <p:nvPicPr>
          <p:cNvPr id="4" name="Picture 3" descr="capstoneSchedu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80489"/>
            <a:ext cx="8394700" cy="336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There is increased interest in using underwater gliders for marine mammal research and monitoring</a:t>
            </a:r>
          </a:p>
          <a:p>
            <a:r>
              <a:rPr lang="en-US" dirty="0" smtClean="0"/>
              <a:t>NEAR-Lab Webb Slocum Glider has currently implemented an off the shelf recording device with two hydrophones </a:t>
            </a:r>
          </a:p>
          <a:p>
            <a:r>
              <a:rPr lang="en-US" dirty="0" smtClean="0"/>
              <a:t>Our goal is to design additional software and hardware to improve the usability of the device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To  improve current commercial audio recording device</a:t>
            </a:r>
          </a:p>
          <a:p>
            <a:pPr lvl="1"/>
            <a:r>
              <a:rPr lang="en-US" dirty="0" smtClean="0"/>
              <a:t>Inexpensive device that includes a user interface</a:t>
            </a:r>
          </a:p>
          <a:p>
            <a:pPr lvl="1"/>
            <a:r>
              <a:rPr lang="en-US" dirty="0" smtClean="0"/>
              <a:t>Records broadband signals over 30 days with up to 4 days of acoustic data</a:t>
            </a:r>
          </a:p>
          <a:p>
            <a:pPr lvl="1"/>
            <a:r>
              <a:rPr lang="en-US" dirty="0" smtClean="0"/>
              <a:t>Includes hardware and software updates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Three major updates to hardware</a:t>
            </a:r>
          </a:p>
          <a:p>
            <a:pPr lvl="1"/>
            <a:r>
              <a:rPr lang="en-US" dirty="0" smtClean="0"/>
              <a:t>Addition of a multiplexor to </a:t>
            </a:r>
          </a:p>
          <a:p>
            <a:pPr lvl="1">
              <a:buNone/>
            </a:pPr>
            <a:r>
              <a:rPr lang="en-US" dirty="0" smtClean="0"/>
              <a:t>	interchange up to 4 SD cards</a:t>
            </a:r>
          </a:p>
          <a:p>
            <a:pPr lvl="1"/>
            <a:r>
              <a:rPr lang="en-US" dirty="0" smtClean="0"/>
              <a:t>Separate Microcontroller unit </a:t>
            </a:r>
          </a:p>
          <a:p>
            <a:pPr lvl="1">
              <a:buNone/>
            </a:pPr>
            <a:r>
              <a:rPr lang="en-US" dirty="0" smtClean="0"/>
              <a:t>	and Real Time Clock for complex </a:t>
            </a:r>
          </a:p>
          <a:p>
            <a:pPr lvl="1">
              <a:buNone/>
            </a:pPr>
            <a:r>
              <a:rPr lang="en-US" dirty="0" smtClean="0"/>
              <a:t>	scheduled recordings</a:t>
            </a:r>
          </a:p>
          <a:p>
            <a:pPr lvl="1"/>
            <a:r>
              <a:rPr lang="en-US" dirty="0" smtClean="0"/>
              <a:t>Button interface for hands-free schedule programming</a:t>
            </a:r>
            <a:endParaRPr lang="en-US" dirty="0"/>
          </a:p>
        </p:txBody>
      </p:sp>
      <p:pic>
        <p:nvPicPr>
          <p:cNvPr id="4" name="Picture 3" descr="Screen Shot 2015-01-26 at 12.56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02" y="873546"/>
            <a:ext cx="1779598" cy="4041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Data Storage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DSP on TASCAM (current off the shelf device) supports SDHC carts with FAT32 file format</a:t>
            </a:r>
          </a:p>
          <a:p>
            <a:pPr lvl="1"/>
            <a:r>
              <a:rPr lang="en-US" dirty="0" smtClean="0"/>
              <a:t>32GB max on pre-formatted SDHC cards. </a:t>
            </a:r>
          </a:p>
          <a:p>
            <a:r>
              <a:rPr lang="en-US" dirty="0" smtClean="0"/>
              <a:t>Multiple SD cards needed to meet storage requirements.</a:t>
            </a:r>
          </a:p>
          <a:p>
            <a:pPr lvl="1"/>
            <a:r>
              <a:rPr lang="en-US" dirty="0" smtClean="0"/>
              <a:t>Requires multiplexing data bus to multiple devices</a:t>
            </a:r>
          </a:p>
          <a:p>
            <a:r>
              <a:rPr lang="en-US" dirty="0" smtClean="0"/>
              <a:t>2x Fairchild FSSD06 multiplexer</a:t>
            </a:r>
          </a:p>
          <a:p>
            <a:r>
              <a:rPr lang="en-US" dirty="0" smtClean="0"/>
              <a:t>Each MUX interfaces 2x micro SD cards each</a:t>
            </a:r>
          </a:p>
          <a:p>
            <a:r>
              <a:rPr lang="en-US" dirty="0" smtClean="0"/>
              <a:t>4 micro SD cards total, 128GB combined total storage</a:t>
            </a:r>
          </a:p>
          <a:p>
            <a:r>
              <a:rPr lang="en-US" dirty="0" smtClean="0"/>
              <a:t>Maximum power consumption for entire MUX system is &lt;0.01 </a:t>
            </a:r>
            <a:r>
              <a:rPr lang="en-US" dirty="0" err="1" smtClean="0"/>
              <a:t>mW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978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Button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smtClean="0"/>
              <a:t>Must </a:t>
            </a:r>
            <a:r>
              <a:rPr lang="en-US" dirty="0" smtClean="0"/>
              <a:t>be able turn on and record with out manually pressing buttons</a:t>
            </a:r>
          </a:p>
          <a:p>
            <a:r>
              <a:rPr lang="en-US" dirty="0" smtClean="0"/>
              <a:t>Requires connection to send electrical signals as if button sequence is being pressed</a:t>
            </a:r>
            <a:endParaRPr lang="en-US" dirty="0"/>
          </a:p>
        </p:txBody>
      </p:sp>
      <p:pic>
        <p:nvPicPr>
          <p:cNvPr id="5" name="Picture 4" descr="Screen Shot 2015-01-26 at 12.58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4303706"/>
            <a:ext cx="5600700" cy="2554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RTC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number of RTC (ISL12082, DS1307, PCF2127, M41T82/83, DS1337) was looked at before selecting one.</a:t>
            </a:r>
          </a:p>
          <a:p>
            <a:r>
              <a:rPr lang="en-US" dirty="0" smtClean="0"/>
              <a:t>Any of these could be used but we picked PCF2127</a:t>
            </a:r>
          </a:p>
          <a:p>
            <a:r>
              <a:rPr lang="en-US" dirty="0" smtClean="0"/>
              <a:t>Feasibility of communicating with the MCU</a:t>
            </a:r>
          </a:p>
          <a:p>
            <a:r>
              <a:rPr lang="en-US" dirty="0" smtClean="0"/>
              <a:t>Power consumption</a:t>
            </a:r>
          </a:p>
          <a:p>
            <a:r>
              <a:rPr lang="en-US" dirty="0" smtClean="0"/>
              <a:t>Temperature compensated</a:t>
            </a:r>
          </a:p>
          <a:p>
            <a:r>
              <a:rPr lang="en-US" dirty="0" smtClean="0"/>
              <a:t>Operating range</a:t>
            </a:r>
          </a:p>
          <a:p>
            <a:r>
              <a:rPr lang="en-US" dirty="0" smtClean="0"/>
              <a:t>I2C bus interface</a:t>
            </a:r>
          </a:p>
          <a:p>
            <a:r>
              <a:rPr lang="en-US" dirty="0" smtClean="0"/>
              <a:t>Programmable watchdog timer with interrupt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MPU were studied - 8-bit PIC </a:t>
            </a:r>
            <a:r>
              <a:rPr lang="en-US" dirty="0" err="1" smtClean="0"/>
              <a:t>MCUs</a:t>
            </a:r>
            <a:r>
              <a:rPr lang="en-US" dirty="0" smtClean="0"/>
              <a:t>, ATmega328p, PIC24F16KA101. All these are extreme low power Microcontrollers.</a:t>
            </a:r>
          </a:p>
          <a:p>
            <a:r>
              <a:rPr lang="en-US" dirty="0" smtClean="0"/>
              <a:t>Among them 8-bit PIC MCU looked most suitable.</a:t>
            </a:r>
          </a:p>
          <a:p>
            <a:r>
              <a:rPr lang="en-US" dirty="0" smtClean="0"/>
              <a:t>128KB Flash, 4KB RAM, Onboard EEPROM, </a:t>
            </a:r>
          </a:p>
          <a:p>
            <a:r>
              <a:rPr lang="en-US" dirty="0" smtClean="0"/>
              <a:t>I2C, SPI, UART, USB, Ethernet</a:t>
            </a:r>
          </a:p>
          <a:p>
            <a:r>
              <a:rPr lang="en-US" dirty="0" smtClean="0"/>
              <a:t>Operation down to 1.8V, sleep current as low as 20nA</a:t>
            </a:r>
          </a:p>
          <a:p>
            <a:r>
              <a:rPr lang="en-US" dirty="0" smtClean="0"/>
              <a:t>Special low power BOR, WDT, RTC</a:t>
            </a:r>
          </a:p>
          <a:p>
            <a:r>
              <a:rPr lang="en-US" dirty="0" smtClean="0"/>
              <a:t>Programmable Switch Mode Controller</a:t>
            </a:r>
          </a:p>
          <a:p>
            <a:r>
              <a:rPr lang="en-US" dirty="0" smtClean="0"/>
              <a:t>Industry’s most robust offering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Hardware- Block Diagram</a:t>
            </a:r>
            <a:endParaRPr lang="en-US" dirty="0"/>
          </a:p>
        </p:txBody>
      </p:sp>
      <p:pic>
        <p:nvPicPr>
          <p:cNvPr id="4" name="Picture 3" descr="Screen Shot 2015-01-26 at 2.06.4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056738"/>
            <a:ext cx="5207000" cy="4553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345</TotalTime>
  <Words>552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Capstone Proposal: Underwater Glider Audio Recorder</vt:lpstr>
      <vt:lpstr>Concept</vt:lpstr>
      <vt:lpstr>Project Goals</vt:lpstr>
      <vt:lpstr>Hardware</vt:lpstr>
      <vt:lpstr>Hardware- Data Storage </vt:lpstr>
      <vt:lpstr>Hardware- Button interface</vt:lpstr>
      <vt:lpstr>Hardware- RTC</vt:lpstr>
      <vt:lpstr>Hardware- MCU</vt:lpstr>
      <vt:lpstr>Hardware- Block Diagram</vt:lpstr>
      <vt:lpstr>Software</vt:lpstr>
      <vt:lpstr>Software- Pre-Mission</vt:lpstr>
      <vt:lpstr>Software- In-Mission</vt:lpstr>
      <vt:lpstr>Software- Post- Mission</vt:lpstr>
      <vt:lpstr>Schedule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Sea Glider Audio Recorder</dc:title>
  <dc:creator>Chelsea Throop</dc:creator>
  <cp:lastModifiedBy>Chelsea Throop</cp:lastModifiedBy>
  <cp:revision>57</cp:revision>
  <cp:lastPrinted>2015-01-26T22:12:44Z</cp:lastPrinted>
  <dcterms:created xsi:type="dcterms:W3CDTF">2015-01-26T22:05:49Z</dcterms:created>
  <dcterms:modified xsi:type="dcterms:W3CDTF">2015-01-26T23:12:08Z</dcterms:modified>
</cp:coreProperties>
</file>